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63" r:id="rId4"/>
    <p:sldId id="264" r:id="rId5"/>
    <p:sldId id="265" r:id="rId6"/>
    <p:sldId id="266" r:id="rId7"/>
    <p:sldId id="268" r:id="rId8"/>
    <p:sldId id="272" r:id="rId9"/>
    <p:sldId id="269" r:id="rId10"/>
    <p:sldId id="270" r:id="rId11"/>
    <p:sldId id="271" r:id="rId12"/>
    <p:sldId id="259" r:id="rId13"/>
    <p:sldId id="257" r:id="rId14"/>
    <p:sldId id="260" r:id="rId15"/>
    <p:sldId id="285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61" r:id="rId27"/>
    <p:sldId id="262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8368E-5D98-0649-8718-3C8A6BBA762D}" v="1" dt="2025-10-28T23:21:26.334"/>
    <p1510:client id="{DD010656-7563-40D1-B22C-00248A7E8342}" v="1" dt="2025-10-29T18:28:58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nt Stewart" userId="5140ace3eb4d224f" providerId="LiveId" clId="{A1F2FBAE-82FF-4580-9809-6F2A2EF83F40}"/>
    <pc:docChg chg="modSld">
      <pc:chgData name="Brent Stewart" userId="5140ace3eb4d224f" providerId="LiveId" clId="{A1F2FBAE-82FF-4580-9809-6F2A2EF83F40}" dt="2025-10-28T23:21:26.334" v="0" actId="20577"/>
      <pc:docMkLst>
        <pc:docMk/>
      </pc:docMkLst>
      <pc:sldChg chg="modNotesTx">
        <pc:chgData name="Brent Stewart" userId="5140ace3eb4d224f" providerId="LiveId" clId="{A1F2FBAE-82FF-4580-9809-6F2A2EF83F40}" dt="2025-10-28T23:21:26.334" v="0" actId="20577"/>
        <pc:sldMkLst>
          <pc:docMk/>
          <pc:sldMk cId="4136177980" sldId="261"/>
        </pc:sldMkLst>
      </pc:sldChg>
    </pc:docChg>
  </pc:docChgLst>
  <pc:docChgLst>
    <pc:chgData name="Brent Stewart" userId="5140ace3eb4d224f" providerId="LiveId" clId="{BC7F439F-E756-4A08-B097-56C4D994126A}"/>
    <pc:docChg chg="modSld">
      <pc:chgData name="Brent Stewart" userId="5140ace3eb4d224f" providerId="LiveId" clId="{BC7F439F-E756-4A08-B097-56C4D994126A}" dt="2025-10-29T18:28:58.007" v="0" actId="20577"/>
      <pc:docMkLst>
        <pc:docMk/>
      </pc:docMkLst>
      <pc:sldChg chg="modNotesTx">
        <pc:chgData name="Brent Stewart" userId="5140ace3eb4d224f" providerId="LiveId" clId="{BC7F439F-E756-4A08-B097-56C4D994126A}" dt="2025-10-29T18:28:58.007" v="0" actId="20577"/>
        <pc:sldMkLst>
          <pc:docMk/>
          <pc:sldMk cId="4136177980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0CF13-8960-6B41-9BAC-727692419F7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09661-B869-5C48-8689-2127A5D4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29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Duane – Church and Lee’s Summit Underwater Rescue and Recovery</a:t>
            </a:r>
          </a:p>
          <a:p>
            <a:r>
              <a:rPr lang="en-US"/>
              <a:t>Bruce – CSV Reader</a:t>
            </a:r>
          </a:p>
          <a:p>
            <a:r>
              <a:rPr lang="en-US"/>
              <a:t>Jimmy Bogard– </a:t>
            </a:r>
            <a:r>
              <a:rPr lang="en-US" err="1"/>
              <a:t>Automapper</a:t>
            </a:r>
            <a:r>
              <a:rPr lang="en-US"/>
              <a:t> / </a:t>
            </a:r>
            <a:r>
              <a:rPr lang="en-US" err="1"/>
              <a:t>MediatR</a:t>
            </a:r>
            <a:endParaRPr lang="en-US"/>
          </a:p>
          <a:p>
            <a:r>
              <a:rPr lang="en-US"/>
              <a:t>Rob Renolds – Chocolatey</a:t>
            </a:r>
          </a:p>
          <a:p>
            <a:r>
              <a:rPr lang="en-US"/>
              <a:t>Richard Cambel – Humanitarian Toolbox</a:t>
            </a:r>
          </a:p>
          <a:p>
            <a:r>
              <a:rPr lang="en-US"/>
              <a:t>People I know that Talk at conferences,</a:t>
            </a:r>
          </a:p>
          <a:p>
            <a:r>
              <a:rPr lang="en-US"/>
              <a:t>Jeremy Clark Pluralsight</a:t>
            </a:r>
          </a:p>
          <a:p>
            <a:r>
              <a:rPr lang="en-US"/>
              <a:t>Me – The Raffler, AI Medical Tool, Finance App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09661-B869-5C48-8689-2127A5D4B9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3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D4E5-A607-12B9-2608-3C1DEAF0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21B16-139E-7B88-DED2-468B7DBB0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7CC60-3901-74C2-7FC0-A10338061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Duane – Church and Lee’s Summit Underwater Rescue and Recovery</a:t>
            </a:r>
          </a:p>
          <a:p>
            <a:r>
              <a:rPr lang="en-US"/>
              <a:t>Bruce – CSV Reader</a:t>
            </a:r>
          </a:p>
          <a:p>
            <a:r>
              <a:rPr lang="en-US"/>
              <a:t>Jimmy Bogard– </a:t>
            </a:r>
            <a:r>
              <a:rPr lang="en-US" err="1"/>
              <a:t>Automapper</a:t>
            </a:r>
            <a:r>
              <a:rPr lang="en-US"/>
              <a:t> / </a:t>
            </a:r>
            <a:r>
              <a:rPr lang="en-US" err="1"/>
              <a:t>MediatR</a:t>
            </a:r>
            <a:endParaRPr lang="en-US"/>
          </a:p>
          <a:p>
            <a:r>
              <a:rPr lang="en-US"/>
              <a:t>Rob Renolds – Chocolatey</a:t>
            </a:r>
          </a:p>
          <a:p>
            <a:r>
              <a:rPr lang="en-US"/>
              <a:t>Richard Cambel – Humanitarian Toolbox</a:t>
            </a:r>
          </a:p>
          <a:p>
            <a:r>
              <a:rPr lang="en-US"/>
              <a:t>People I know that Talk at conferences</a:t>
            </a:r>
          </a:p>
          <a:p>
            <a:r>
              <a:rPr lang="en-US"/>
              <a:t>Me – AI Medical Tool, Finance App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2B45D-1453-9678-4FC8-44CABD7AB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09661-B869-5C48-8689-2127A5D4B9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51B3-267C-AFE0-26AC-7479CDB7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A9C76-E5BA-5867-36EF-12511085F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B84D5-FD61-46EA-BF1A-6F67EA72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A4D6A-6BC7-3C7B-E013-5665A10EA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A30D-21C5-A688-0CA0-512F7985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6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28F7-B051-AE60-47EA-80705D47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544404-7C4B-DFB7-F257-BB82D4996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A4979-9730-7C31-D4F8-4AF48CED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2B35A-2A1C-0DD6-92AD-FCE182BB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CDC3D-042C-068D-8E20-2B7E9E2D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71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A7C684-A312-35C7-7E9F-71CE30E2A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DBD86-D1E3-F9B9-93FE-DCA2DFBC2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E39F4-3770-810B-2D42-6222FD90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75E3A-A06F-4F72-5700-C526CC7B5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D6AF6-22E4-E9A5-EC91-2C35E5A5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E00D-32A3-70B1-731F-E08023BD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AE881-87C4-0A91-C9E0-CF221C8CC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BD955-BE34-0643-9E70-A4D62E47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45DBF-A1CD-38E0-EDCD-27D3374B8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7D07E-50C4-6220-2DA1-946BDF21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6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34140-3BC7-E480-3DF5-D05CEF98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F7CBB-BC2F-6321-7B29-6B970833B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301A-D655-C802-60BE-1C6906A6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230E3-24EB-A223-42FE-B2EDD42B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345B9-42E9-62C5-F802-1C1D81B0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0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48F4-DDAE-A357-B5A8-A88A5B94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1CAD4-DBEF-C526-E243-18108D217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8ED681-003E-1BEE-4CDC-1FEBA01CB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42FFA-C33D-30B1-579E-D6C555AD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37680-D4CE-82F9-5168-36E59189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E038F-993F-331C-5C08-387724CB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2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E7771-D5BF-65A7-F3CF-0A93748E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63A6C-A526-0691-24F8-EC9206088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51CFB-9AD2-EC39-3F04-F1DA193EE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D1E37-B542-8254-8D12-5F6CA53CAE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8B9E9-C9AB-CABD-461F-6F4D078B54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A6FA1-F74A-95E9-7C31-C6CC8E2AB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D482C-BB7C-184D-5CB1-2108BDFF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2BFDE-1048-9C41-2498-EE2472C2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3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14C3-126D-DA63-8E7B-880C23140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C2125-E73E-5FD8-30FA-87FA5E1C4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FACB9-5ECC-6352-C163-292E7F20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19DB1-45BD-4D2D-7287-E682A50A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28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4DD99-20F3-51DA-900B-F0152CC8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7EA61B-F67B-1063-D569-6886C6332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AB63E-264E-DF80-B54D-FA55AED0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1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C0A7-9737-F593-BC3D-816DEA94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4C91-0871-C02C-CEF5-D492A0936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261E4-A719-C1A1-5417-35D2030E0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4C914-BBAD-2FB1-367E-95EAE925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87350-A6D6-7272-7504-E4EE1870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12E17-FF2E-9F7E-8ECD-11DB6987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1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943F-B12D-4A63-5513-5B9662EC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303CF-576A-B870-C36C-CD0DC3D57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F52FB-10B3-AF1E-125A-C4A4029CB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C4342-37B4-3F5E-5DC5-FFA9FE2FD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DFAB8-62B1-47A1-06F3-5A0356E6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56661-1C3E-5B11-91B0-72EA5ABD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8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56E28B-8FD3-0848-C4DF-02D75F80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EFFF2-6AB5-3469-9BAA-4D88CDE4A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632A1-5AD0-7A63-ECC7-333DEF503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7641C0-313D-8D40-B1EC-667583250608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6958C-5186-F24E-8351-DD47CD7B1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78DEB-EE50-7CFA-CA3F-9BE2424A1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7B29A0-DD4F-4944-9D93-553BEDFD7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6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627B-6AED-6DCC-7628-453197811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987" y="1122363"/>
            <a:ext cx="11161059" cy="2387600"/>
          </a:xfrm>
        </p:spPr>
        <p:txBody>
          <a:bodyPr>
            <a:normAutofit/>
          </a:bodyPr>
          <a:lstStyle/>
          <a:p>
            <a:r>
              <a:rPr lang="en-US" sz="7200" b="1">
                <a:solidFill>
                  <a:schemeClr val="bg1"/>
                </a:solidFill>
              </a:rPr>
              <a:t>Side Hustles for Developers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5086E-DD17-9B87-727B-C068B09B0D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Level Up Beyond the 9–5</a:t>
            </a:r>
          </a:p>
          <a:p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71473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FCBFC-6DBA-9BDF-9FD9-54F5F549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AD6E-90FE-A420-395B-E204A9A3B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Developing a </a:t>
            </a:r>
            <a:r>
              <a:rPr lang="en-US" sz="5400" b="1">
                <a:solidFill>
                  <a:schemeClr val="bg1"/>
                </a:solidFill>
              </a:rPr>
              <a:t>fear of skill rot</a:t>
            </a:r>
            <a:r>
              <a:rPr lang="en-US" sz="5400">
                <a:solidFill>
                  <a:schemeClr val="bg1"/>
                </a:solidFill>
              </a:rPr>
              <a:t> every time a new framework drops?</a:t>
            </a:r>
          </a:p>
        </p:txBody>
      </p:sp>
      <p:pic>
        <p:nvPicPr>
          <p:cNvPr id="13314" name="Picture 2" descr="Programming Languages Best Java Machine Learning Library Java Machine  Learning Coding Language Programming Languages">
            <a:extLst>
              <a:ext uri="{FF2B5EF4-FFF2-40B4-BE49-F238E27FC236}">
                <a16:creationId xmlns:a16="http://schemas.microsoft.com/office/drawing/2014/main" id="{F01A01EF-752E-13C2-F7B2-B97E67FB8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382" y="2218765"/>
            <a:ext cx="4639235" cy="463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88488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BB496-EB78-1780-0119-983945993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8357-608B-1CAC-CA1E-FA9ECD243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Wondering if </a:t>
            </a:r>
            <a:r>
              <a:rPr lang="en-US" sz="5400" b="1">
                <a:solidFill>
                  <a:schemeClr val="bg1"/>
                </a:solidFill>
              </a:rPr>
              <a:t>career progression</a:t>
            </a:r>
            <a:r>
              <a:rPr lang="en-US" sz="5400">
                <a:solidFill>
                  <a:schemeClr val="bg1"/>
                </a:solidFill>
              </a:rPr>
              <a:t> is just a myth HR made up?</a:t>
            </a:r>
          </a:p>
        </p:txBody>
      </p:sp>
      <p:pic>
        <p:nvPicPr>
          <p:cNvPr id="15362" name="Picture 2" descr="Career Development Plans: What Managers Struggle with Most">
            <a:extLst>
              <a:ext uri="{FF2B5EF4-FFF2-40B4-BE49-F238E27FC236}">
                <a16:creationId xmlns:a16="http://schemas.microsoft.com/office/drawing/2014/main" id="{D1131474-5CE6-FBDE-88B9-45464AD8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2" y="2918386"/>
            <a:ext cx="11026737" cy="3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66703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A16BC-5DA8-2849-7884-3B0E08B7A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5CA5-FBF7-A3CB-4CB7-36F749EEA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8000"/>
          </a:xfrm>
        </p:spPr>
        <p:txBody>
          <a:bodyPr anchor="ctr"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Then you need a Side Hustle!</a:t>
            </a:r>
          </a:p>
        </p:txBody>
      </p:sp>
    </p:spTree>
    <p:extLst>
      <p:ext uri="{BB962C8B-B14F-4D97-AF65-F5344CB8AC3E}">
        <p14:creationId xmlns:p14="http://schemas.microsoft.com/office/powerpoint/2010/main" val="240557059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F6E9-D418-8154-354D-38F107EA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What do I mean when I say </a:t>
            </a:r>
            <a:r>
              <a:rPr lang="en-US" b="1" i="1">
                <a:solidFill>
                  <a:schemeClr val="bg1"/>
                </a:solidFill>
              </a:rPr>
              <a:t>Side Hustle</a:t>
            </a:r>
            <a:r>
              <a:rPr lang="en-US" b="1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B0B0D-02F4-1FB9-F9FE-703CAA31C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>
                <a:solidFill>
                  <a:schemeClr val="bg1"/>
                </a:solidFill>
              </a:rPr>
              <a:t>Profit-driven projects – Apps, SaaS, or tools intended to generate income.</a:t>
            </a:r>
          </a:p>
          <a:p>
            <a:pPr fontAlgn="ctr"/>
            <a:r>
              <a:rPr lang="en-US">
                <a:solidFill>
                  <a:schemeClr val="bg1"/>
                </a:solidFill>
              </a:rPr>
              <a:t>Purpose-driven projects – Volunteer work or projects that help a community or cause.</a:t>
            </a:r>
          </a:p>
          <a:p>
            <a:pPr fontAlgn="ctr"/>
            <a:r>
              <a:rPr lang="en-US">
                <a:solidFill>
                  <a:schemeClr val="bg1"/>
                </a:solidFill>
              </a:rPr>
              <a:t>Learning projects – Personal experiments to explore new technologies or frameworks.</a:t>
            </a:r>
          </a:p>
          <a:p>
            <a:pPr fontAlgn="ctr"/>
            <a:r>
              <a:rPr lang="en-US">
                <a:solidFill>
                  <a:schemeClr val="bg1"/>
                </a:solidFill>
              </a:rPr>
              <a:t>Open-source contributions – Participating in or maintaining public projects.</a:t>
            </a:r>
          </a:p>
          <a:p>
            <a:pPr fontAlgn="ctr"/>
            <a:r>
              <a:rPr lang="en-US">
                <a:solidFill>
                  <a:schemeClr val="bg1"/>
                </a:solidFill>
              </a:rPr>
              <a:t>Content creation – Blogs, tutorials, videos, or courses that teach or share knowledge.</a:t>
            </a:r>
          </a:p>
        </p:txBody>
      </p:sp>
    </p:spTree>
    <p:extLst>
      <p:ext uri="{BB962C8B-B14F-4D97-AF65-F5344CB8AC3E}">
        <p14:creationId xmlns:p14="http://schemas.microsoft.com/office/powerpoint/2010/main" val="3776074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AF3C8D-8F4C-4C74-A301-B5F68B20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12D7-1D92-6712-9E32-19E53FAB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Benefits of having a Side Hustle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4A5C-7CBF-B54A-614F-043DAD07E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Autofit/>
          </a:bodyPr>
          <a:lstStyle/>
          <a:p>
            <a:pPr fontAlgn="ctr"/>
            <a:r>
              <a:rPr lang="en-US" sz="2000">
                <a:solidFill>
                  <a:schemeClr val="bg1"/>
                </a:solidFill>
              </a:rPr>
              <a:t>Skill Expansion – Learn new technologies and frameworks outside of your job’s tech stack.</a:t>
            </a:r>
          </a:p>
          <a:p>
            <a:pPr fontAlgn="ctr"/>
            <a:r>
              <a:rPr lang="en-US" sz="2000">
                <a:solidFill>
                  <a:schemeClr val="bg1"/>
                </a:solidFill>
              </a:rPr>
              <a:t>Creative Freedom – Build what </a:t>
            </a:r>
            <a:r>
              <a:rPr lang="en-US" sz="2000" i="1">
                <a:solidFill>
                  <a:schemeClr val="bg1"/>
                </a:solidFill>
              </a:rPr>
              <a:t>you</a:t>
            </a:r>
            <a:r>
              <a:rPr lang="en-US" sz="2000">
                <a:solidFill>
                  <a:schemeClr val="bg1"/>
                </a:solidFill>
              </a:rPr>
              <a:t> want, without corporate constraints or client demands.</a:t>
            </a:r>
          </a:p>
          <a:p>
            <a:pPr fontAlgn="ctr"/>
            <a:r>
              <a:rPr lang="en-US" sz="2000">
                <a:solidFill>
                  <a:schemeClr val="bg1"/>
                </a:solidFill>
              </a:rPr>
              <a:t>Career Growth – Stand out professionally with tangible projects and broader experience.</a:t>
            </a:r>
          </a:p>
          <a:p>
            <a:pPr fontAlgn="ctr"/>
            <a:r>
              <a:rPr lang="en-US" sz="2000">
                <a:solidFill>
                  <a:schemeClr val="bg1"/>
                </a:solidFill>
              </a:rPr>
              <a:t>Confidence Boost – Gain self-assurance through independent problem-solving.</a:t>
            </a:r>
          </a:p>
          <a:p>
            <a:pPr fontAlgn="ctr"/>
            <a:r>
              <a:rPr lang="en-US" sz="2000">
                <a:solidFill>
                  <a:schemeClr val="bg1"/>
                </a:solidFill>
              </a:rPr>
              <a:t>Portfolio Building – Create real, demonstrable work you can show to employers or clients.</a:t>
            </a:r>
          </a:p>
          <a:p>
            <a:pPr fontAlgn="ctr"/>
            <a:r>
              <a:rPr lang="en-US" sz="2000">
                <a:solidFill>
                  <a:schemeClr val="bg1"/>
                </a:solidFill>
              </a:rPr>
              <a:t>Networking Opportunities – Connect with other developers, communities, and users through your projects.</a:t>
            </a:r>
          </a:p>
          <a:p>
            <a:pPr fontAlgn="ctr"/>
            <a:r>
              <a:rPr lang="en-US" sz="2000">
                <a:solidFill>
                  <a:schemeClr val="bg1"/>
                </a:solidFill>
              </a:rPr>
              <a:t>Financial Upside – Generate additional income or even replace your main gig.</a:t>
            </a:r>
          </a:p>
          <a:p>
            <a:pPr fontAlgn="ctr"/>
            <a:r>
              <a:rPr lang="en-US" sz="2000">
                <a:solidFill>
                  <a:schemeClr val="bg1"/>
                </a:solidFill>
              </a:rPr>
              <a:t>Purpose &amp; Fulfillment – Work on projects that align with your values.</a:t>
            </a:r>
          </a:p>
          <a:p>
            <a:pPr fontAlgn="ctr"/>
            <a:r>
              <a:rPr lang="en-US" sz="2000">
                <a:solidFill>
                  <a:schemeClr val="bg1"/>
                </a:solidFill>
              </a:rPr>
              <a:t>Resilience &amp; Adaptability – Develop habits of self-direction, experimentation, and persistence.</a:t>
            </a:r>
          </a:p>
          <a:p>
            <a:pPr fontAlgn="ctr"/>
            <a:r>
              <a:rPr lang="en-US" sz="2000">
                <a:solidFill>
                  <a:schemeClr val="bg1"/>
                </a:solidFill>
              </a:rPr>
              <a:t>Renewed Passion – Rekindle your excitement for coding and rediscover why you got into development in the first place.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9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18970-2620-6B54-E8DE-0A5D15756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5992-0AE6-BC1B-9A28-7D8E3731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</a:rPr>
              <a:t>Benefits of having a Side Hustle</a:t>
            </a:r>
          </a:p>
        </p:txBody>
      </p:sp>
    </p:spTree>
    <p:extLst>
      <p:ext uri="{BB962C8B-B14F-4D97-AF65-F5344CB8AC3E}">
        <p14:creationId xmlns:p14="http://schemas.microsoft.com/office/powerpoint/2010/main" val="9066271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B8A1F-153E-E75C-DD43-8AC0F34D4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493C-F513-8766-EEAC-B052980E9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pPr fontAlgn="ctr"/>
            <a:r>
              <a:rPr lang="en-US" sz="5400">
                <a:solidFill>
                  <a:schemeClr val="bg1"/>
                </a:solidFill>
              </a:rPr>
              <a:t>Skill Expansion – Learn new technologies and frameworks outside of your job’s tech stack.</a:t>
            </a:r>
          </a:p>
        </p:txBody>
      </p:sp>
      <p:pic>
        <p:nvPicPr>
          <p:cNvPr id="18434" name="Picture 2" descr="The Top 7 Benefits of Learning a New Skill - Office of Professional  Education | Central Connecticut State University">
            <a:extLst>
              <a:ext uri="{FF2B5EF4-FFF2-40B4-BE49-F238E27FC236}">
                <a16:creationId xmlns:a16="http://schemas.microsoft.com/office/drawing/2014/main" id="{A53BFB46-2F4B-13EE-2C30-03C2BC18B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29" y="2970306"/>
            <a:ext cx="5831541" cy="388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2394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C956DD-243C-E118-B260-0B022CCE2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05994-3D79-22B1-35B5-022EB00D4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pPr fontAlgn="ctr"/>
            <a:r>
              <a:rPr lang="en-US" sz="5400">
                <a:solidFill>
                  <a:schemeClr val="bg1"/>
                </a:solidFill>
              </a:rPr>
              <a:t>Creative Freedom – Build what </a:t>
            </a:r>
            <a:r>
              <a:rPr lang="en-US" sz="5400" i="1">
                <a:solidFill>
                  <a:schemeClr val="bg1"/>
                </a:solidFill>
              </a:rPr>
              <a:t>you</a:t>
            </a:r>
            <a:r>
              <a:rPr lang="en-US" sz="5400">
                <a:solidFill>
                  <a:schemeClr val="bg1"/>
                </a:solidFill>
              </a:rPr>
              <a:t> want, without corporate constraints or client demands.</a:t>
            </a:r>
          </a:p>
        </p:txBody>
      </p:sp>
      <p:pic>
        <p:nvPicPr>
          <p:cNvPr id="20482" name="Picture 2" descr="What Is Creative Freedom? | Amphy Blog">
            <a:extLst>
              <a:ext uri="{FF2B5EF4-FFF2-40B4-BE49-F238E27FC236}">
                <a16:creationId xmlns:a16="http://schemas.microsoft.com/office/drawing/2014/main" id="{F6B33F5A-2E7D-9FAE-8BC5-61A2A0738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41" y="2918292"/>
            <a:ext cx="5933515" cy="394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32813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3AEAA9-3A51-D7A1-CC76-25BFEC6D3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87CE0-027D-8CEC-BDEB-D0AFB8B1A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pPr fontAlgn="ctr"/>
            <a:r>
              <a:rPr lang="en-US" sz="5400">
                <a:solidFill>
                  <a:schemeClr val="bg1"/>
                </a:solidFill>
              </a:rPr>
              <a:t>Career Growth – Stand out professionally with tangible projects and broader experience.</a:t>
            </a:r>
          </a:p>
        </p:txBody>
      </p:sp>
      <p:pic>
        <p:nvPicPr>
          <p:cNvPr id="22530" name="Picture 2" descr="7 Essential Tips for Career Development Plan">
            <a:extLst>
              <a:ext uri="{FF2B5EF4-FFF2-40B4-BE49-F238E27FC236}">
                <a16:creationId xmlns:a16="http://schemas.microsoft.com/office/drawing/2014/main" id="{8BC3C043-2067-F9BC-B6D9-7699EB778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2828925"/>
            <a:ext cx="71628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96721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4BA77-FAC1-B5E1-AC87-DB0AEA06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44E2-3C8A-951F-2C31-F1E7756AC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pPr fontAlgn="ctr"/>
            <a:r>
              <a:rPr lang="en-US" sz="5400">
                <a:solidFill>
                  <a:schemeClr val="bg1"/>
                </a:solidFill>
              </a:rPr>
              <a:t>Confidence Boost – Gain self-assurance through independent problem-solving.</a:t>
            </a:r>
          </a:p>
        </p:txBody>
      </p:sp>
      <p:pic>
        <p:nvPicPr>
          <p:cNvPr id="24578" name="Picture 2" descr="Self Confidence - an essential key skill - Target Training Associates">
            <a:extLst>
              <a:ext uri="{FF2B5EF4-FFF2-40B4-BE49-F238E27FC236}">
                <a16:creationId xmlns:a16="http://schemas.microsoft.com/office/drawing/2014/main" id="{B7836DFD-5251-E472-D334-72CD6E2F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84" y="3025588"/>
            <a:ext cx="5533429" cy="38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9281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23715A-AF65-743A-2DB4-320630F1E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A422-0091-4F3C-3B65-4B8B3876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519" y="365125"/>
            <a:ext cx="11443446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Do you suffer from any of the symptoms at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1ABC8-02D5-5CE7-4C05-473F6872D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>
                <a:solidFill>
                  <a:schemeClr val="bg1"/>
                </a:solidFill>
              </a:rPr>
              <a:t>Feeling </a:t>
            </a:r>
            <a:r>
              <a:rPr lang="en-US" sz="2400" b="1">
                <a:solidFill>
                  <a:schemeClr val="bg1"/>
                </a:solidFill>
              </a:rPr>
              <a:t>trapped in legacy code</a:t>
            </a:r>
            <a:r>
              <a:rPr lang="en-US" sz="2400">
                <a:solidFill>
                  <a:schemeClr val="bg1"/>
                </a:solidFill>
              </a:rPr>
              <a:t> that hasn’t been cool since 2012?</a:t>
            </a:r>
          </a:p>
          <a:p>
            <a:r>
              <a:rPr lang="en-US" sz="2400">
                <a:solidFill>
                  <a:schemeClr val="bg1"/>
                </a:solidFill>
              </a:rPr>
              <a:t>Confused by how you became an exterminator instead of a developer?</a:t>
            </a:r>
          </a:p>
          <a:p>
            <a:r>
              <a:rPr lang="en-US" sz="2400">
                <a:solidFill>
                  <a:schemeClr val="bg1"/>
                </a:solidFill>
              </a:rPr>
              <a:t>Experiencing </a:t>
            </a:r>
            <a:r>
              <a:rPr lang="en-US" sz="2400" b="1">
                <a:solidFill>
                  <a:schemeClr val="bg1"/>
                </a:solidFill>
              </a:rPr>
              <a:t>chronic boredom</a:t>
            </a:r>
            <a:r>
              <a:rPr lang="en-US" sz="2400">
                <a:solidFill>
                  <a:schemeClr val="bg1"/>
                </a:solidFill>
              </a:rPr>
              <a:t> from endless Jira tickets?</a:t>
            </a:r>
          </a:p>
          <a:p>
            <a:r>
              <a:rPr lang="en-US" sz="2400">
                <a:solidFill>
                  <a:schemeClr val="bg1"/>
                </a:solidFill>
              </a:rPr>
              <a:t>Suffering from </a:t>
            </a:r>
            <a:r>
              <a:rPr lang="en-US" sz="2400" b="1">
                <a:solidFill>
                  <a:schemeClr val="bg1"/>
                </a:solidFill>
              </a:rPr>
              <a:t>“architectural déjà vu”</a:t>
            </a:r>
            <a:r>
              <a:rPr lang="en-US" sz="2400">
                <a:solidFill>
                  <a:schemeClr val="bg1"/>
                </a:solidFill>
              </a:rPr>
              <a:t> — building the same app for the 5th time?</a:t>
            </a:r>
          </a:p>
          <a:p>
            <a:r>
              <a:rPr lang="en-US" sz="2400">
                <a:solidFill>
                  <a:schemeClr val="bg1"/>
                </a:solidFill>
              </a:rPr>
              <a:t>Finding that your </a:t>
            </a:r>
            <a:r>
              <a:rPr lang="en-US" sz="2400" b="1">
                <a:solidFill>
                  <a:schemeClr val="bg1"/>
                </a:solidFill>
              </a:rPr>
              <a:t>most innovative idea</a:t>
            </a:r>
            <a:r>
              <a:rPr lang="en-US" sz="2400">
                <a:solidFill>
                  <a:schemeClr val="bg1"/>
                </a:solidFill>
              </a:rPr>
              <a:t> this week was naming a variable better?</a:t>
            </a:r>
          </a:p>
          <a:p>
            <a:r>
              <a:rPr lang="en-US" sz="2400">
                <a:solidFill>
                  <a:schemeClr val="bg1"/>
                </a:solidFill>
              </a:rPr>
              <a:t>Struggling with </a:t>
            </a:r>
            <a:r>
              <a:rPr lang="en-US" sz="2400" b="1">
                <a:solidFill>
                  <a:schemeClr val="bg1"/>
                </a:solidFill>
              </a:rPr>
              <a:t>vision tunnel syndrome</a:t>
            </a:r>
            <a:r>
              <a:rPr lang="en-US" sz="2400">
                <a:solidFill>
                  <a:schemeClr val="bg1"/>
                </a:solidFill>
              </a:rPr>
              <a:t> — seeing only backlog, never big picture?</a:t>
            </a:r>
          </a:p>
          <a:p>
            <a:r>
              <a:rPr lang="en-US" sz="2400">
                <a:solidFill>
                  <a:schemeClr val="bg1"/>
                </a:solidFill>
              </a:rPr>
              <a:t>Feeling </a:t>
            </a:r>
            <a:r>
              <a:rPr lang="en-US" sz="2400" b="1">
                <a:solidFill>
                  <a:schemeClr val="bg1"/>
                </a:solidFill>
              </a:rPr>
              <a:t>underappreciated</a:t>
            </a:r>
            <a:r>
              <a:rPr lang="en-US" sz="2400">
                <a:solidFill>
                  <a:schemeClr val="bg1"/>
                </a:solidFill>
              </a:rPr>
              <a:t> while someone else gets the credit (again)?</a:t>
            </a:r>
          </a:p>
          <a:p>
            <a:r>
              <a:rPr lang="en-US" sz="2400">
                <a:solidFill>
                  <a:schemeClr val="bg1"/>
                </a:solidFill>
              </a:rPr>
              <a:t>Developing a </a:t>
            </a:r>
            <a:r>
              <a:rPr lang="en-US" sz="2400" b="1">
                <a:solidFill>
                  <a:schemeClr val="bg1"/>
                </a:solidFill>
              </a:rPr>
              <a:t>fear of skill rot</a:t>
            </a:r>
            <a:r>
              <a:rPr lang="en-US" sz="2400">
                <a:solidFill>
                  <a:schemeClr val="bg1"/>
                </a:solidFill>
              </a:rPr>
              <a:t> every time a new framework drops?</a:t>
            </a:r>
          </a:p>
          <a:p>
            <a:r>
              <a:rPr lang="en-US" sz="2400">
                <a:solidFill>
                  <a:schemeClr val="bg1"/>
                </a:solidFill>
              </a:rPr>
              <a:t>Wondering if </a:t>
            </a:r>
            <a:r>
              <a:rPr lang="en-US" sz="2400" b="1">
                <a:solidFill>
                  <a:schemeClr val="bg1"/>
                </a:solidFill>
              </a:rPr>
              <a:t>career progression</a:t>
            </a:r>
            <a:r>
              <a:rPr lang="en-US" sz="2400">
                <a:solidFill>
                  <a:schemeClr val="bg1"/>
                </a:solidFill>
              </a:rPr>
              <a:t> is just a myth HR made up?</a:t>
            </a:r>
          </a:p>
        </p:txBody>
      </p:sp>
    </p:spTree>
    <p:extLst>
      <p:ext uri="{BB962C8B-B14F-4D97-AF65-F5344CB8AC3E}">
        <p14:creationId xmlns:p14="http://schemas.microsoft.com/office/powerpoint/2010/main" val="4084420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15653B-4103-C506-87EF-2DBB8D7EC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62AD-BEE6-4EB0-9E78-C3E236F26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pPr fontAlgn="ctr"/>
            <a:r>
              <a:rPr lang="en-US" sz="5400">
                <a:solidFill>
                  <a:schemeClr val="bg1"/>
                </a:solidFill>
              </a:rPr>
              <a:t>Portfolio Building – Create real, demonstrable work you can show to employers or clients.</a:t>
            </a:r>
          </a:p>
        </p:txBody>
      </p:sp>
      <p:pic>
        <p:nvPicPr>
          <p:cNvPr id="26626" name="Picture 2" descr="Five Steps To Building A Portfolio - WIFE.org">
            <a:extLst>
              <a:ext uri="{FF2B5EF4-FFF2-40B4-BE49-F238E27FC236}">
                <a16:creationId xmlns:a16="http://schemas.microsoft.com/office/drawing/2014/main" id="{D98AB1CF-EDB4-446F-7FE5-4B74FEEE1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610" y="3146892"/>
            <a:ext cx="7068777" cy="371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7636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B51EB-8E97-BC28-54C9-D7851C983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0DEF-DC41-CC13-9113-EB25DEEC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pPr fontAlgn="ctr"/>
            <a:r>
              <a:rPr lang="en-US" sz="5400">
                <a:solidFill>
                  <a:schemeClr val="bg1"/>
                </a:solidFill>
              </a:rPr>
              <a:t>Networking Opportunities – Connect with other developers, communities, and users through your projects.</a:t>
            </a:r>
          </a:p>
        </p:txBody>
      </p:sp>
      <p:pic>
        <p:nvPicPr>
          <p:cNvPr id="28674" name="Picture 2" descr="NETWORKING 101: How to Start Networking as a Young Professional">
            <a:extLst>
              <a:ext uri="{FF2B5EF4-FFF2-40B4-BE49-F238E27FC236}">
                <a16:creationId xmlns:a16="http://schemas.microsoft.com/office/drawing/2014/main" id="{8CAA8C79-AF72-4EDF-36FE-8D61D879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87" y="3018024"/>
            <a:ext cx="6826624" cy="383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16719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4DD6A-9008-530E-CD6B-3C6CDD3B8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47F1C-A509-ECE0-CCA3-ED93F815E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pPr fontAlgn="ctr"/>
            <a:r>
              <a:rPr lang="en-US" sz="5400">
                <a:solidFill>
                  <a:schemeClr val="bg1"/>
                </a:solidFill>
              </a:rPr>
              <a:t>Financial Upside – Generate additional income or even replace your main gig.</a:t>
            </a:r>
          </a:p>
        </p:txBody>
      </p:sp>
      <p:pic>
        <p:nvPicPr>
          <p:cNvPr id="30722" name="Picture 2" descr="Net Worth: How Much Money Do You Need to Be Wealthy Today? | Money">
            <a:extLst>
              <a:ext uri="{FF2B5EF4-FFF2-40B4-BE49-F238E27FC236}">
                <a16:creationId xmlns:a16="http://schemas.microsoft.com/office/drawing/2014/main" id="{3520BEFA-CCE1-4976-D260-6D03441D8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951" y="2282429"/>
            <a:ext cx="6874097" cy="457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58625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2EB9C-A73C-CC86-509D-59B1D4C4E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29B2-6CEB-B3D6-07DD-BA75C078E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pPr fontAlgn="ctr"/>
            <a:r>
              <a:rPr lang="en-US" sz="5400">
                <a:solidFill>
                  <a:schemeClr val="bg1"/>
                </a:solidFill>
              </a:rPr>
              <a:t>Purpose &amp; Fulfillment – Work on projects that align with your values.</a:t>
            </a:r>
          </a:p>
        </p:txBody>
      </p:sp>
      <p:pic>
        <p:nvPicPr>
          <p:cNvPr id="33794" name="Picture 2" descr="Why Is It Important to Find Your Purpose in Life? Happiness! - Shortform  Books">
            <a:extLst>
              <a:ext uri="{FF2B5EF4-FFF2-40B4-BE49-F238E27FC236}">
                <a16:creationId xmlns:a16="http://schemas.microsoft.com/office/drawing/2014/main" id="{84785E3C-A547-4280-B5D1-0245E9F3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1" y="2255912"/>
            <a:ext cx="7437718" cy="460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16455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01B6EE-2CA2-69EC-BD75-F6E6287F1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E395-04C2-9657-280A-2B6838C31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pPr fontAlgn="ctr"/>
            <a:r>
              <a:rPr lang="en-US" sz="5400">
                <a:solidFill>
                  <a:schemeClr val="bg1"/>
                </a:solidFill>
              </a:rPr>
              <a:t>Resilience &amp; Adaptability – Develop habits of self-direction, experimentation, and persistence.</a:t>
            </a:r>
          </a:p>
        </p:txBody>
      </p:sp>
      <p:pic>
        <p:nvPicPr>
          <p:cNvPr id="35844" name="Picture 4" descr="The New Normal Requires Resilience and Adaptability - Management Concepts">
            <a:extLst>
              <a:ext uri="{FF2B5EF4-FFF2-40B4-BE49-F238E27FC236}">
                <a16:creationId xmlns:a16="http://schemas.microsoft.com/office/drawing/2014/main" id="{3544CCD8-6483-E499-0E9D-10BD08C70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2" y="2911415"/>
            <a:ext cx="6391275" cy="394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43975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C15893-69C6-6B30-6C23-673887C63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8C32-BA02-F74E-BE8F-20530D487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pPr fontAlgn="ctr"/>
            <a:r>
              <a:rPr lang="en-US" sz="5400">
                <a:solidFill>
                  <a:schemeClr val="bg1"/>
                </a:solidFill>
              </a:rPr>
              <a:t>Renewed Passion – Rekindle your excitement for coding and rediscover why you got into development in the first place.</a:t>
            </a:r>
          </a:p>
        </p:txBody>
      </p:sp>
      <p:pic>
        <p:nvPicPr>
          <p:cNvPr id="37890" name="Picture 2" descr="What Is the Meaning of Passion ? Relationship Coach Online">
            <a:extLst>
              <a:ext uri="{FF2B5EF4-FFF2-40B4-BE49-F238E27FC236}">
                <a16:creationId xmlns:a16="http://schemas.microsoft.com/office/drawing/2014/main" id="{6102B44C-5841-82F6-4578-D67FE6CD2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484" y="3576918"/>
            <a:ext cx="7175031" cy="328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69781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B68681-0F0F-86C2-C3E9-97221023F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C109-7434-21B7-37C9-FAEBFB70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</a:rPr>
              <a:t>Example side hustles</a:t>
            </a:r>
          </a:p>
        </p:txBody>
      </p:sp>
    </p:spTree>
    <p:extLst>
      <p:ext uri="{BB962C8B-B14F-4D97-AF65-F5344CB8AC3E}">
        <p14:creationId xmlns:p14="http://schemas.microsoft.com/office/powerpoint/2010/main" val="413617798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8A366-F4D5-9599-9866-F236C8405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0C31-160D-5045-5538-851BAAA1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How do I get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25227-D63D-2C06-D3B4-D4957150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>
                <a:solidFill>
                  <a:schemeClr val="bg1"/>
                </a:solidFill>
              </a:rPr>
              <a:t>Choose a project that resonates with you.</a:t>
            </a:r>
          </a:p>
          <a:p>
            <a:pPr fontAlgn="ctr"/>
            <a:r>
              <a:rPr lang="en-US">
                <a:solidFill>
                  <a:schemeClr val="bg1"/>
                </a:solidFill>
              </a:rPr>
              <a:t>Reach out to churches or charities and see what they need.</a:t>
            </a:r>
          </a:p>
          <a:p>
            <a:pPr fontAlgn="ctr"/>
            <a:r>
              <a:rPr lang="en-US">
                <a:solidFill>
                  <a:schemeClr val="bg1"/>
                </a:solidFill>
              </a:rPr>
              <a:t>Offer to help friends or family with a small project.</a:t>
            </a:r>
          </a:p>
          <a:p>
            <a:pPr fontAlgn="ctr"/>
            <a:r>
              <a:rPr lang="en-US">
                <a:solidFill>
                  <a:schemeClr val="bg1"/>
                </a:solidFill>
              </a:rPr>
              <a:t>Look for open-source projects that you use and see if they could use help.</a:t>
            </a:r>
          </a:p>
          <a:p>
            <a:pPr fontAlgn="ctr"/>
            <a:r>
              <a:rPr lang="en-US">
                <a:solidFill>
                  <a:schemeClr val="bg1"/>
                </a:solidFill>
              </a:rPr>
              <a:t>Start a YouTube channel or blog about a topic.</a:t>
            </a:r>
          </a:p>
          <a:p>
            <a:pPr fontAlgn="ctr"/>
            <a:r>
              <a:rPr lang="en-US">
                <a:solidFill>
                  <a:schemeClr val="bg1"/>
                </a:solidFill>
              </a:rPr>
              <a:t>Volunteer at local conferences or community events.</a:t>
            </a:r>
          </a:p>
          <a:p>
            <a:pPr fontAlgn="ctr"/>
            <a:r>
              <a:rPr lang="en-US">
                <a:solidFill>
                  <a:schemeClr val="bg1"/>
                </a:solidFill>
              </a:rPr>
              <a:t>Just get started!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755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D9D585-5D33-E86F-6622-89E513FA0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92FD8A-A32A-BDFD-7A40-01AEB9E963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9600">
                <a:solidFill>
                  <a:schemeClr val="bg1"/>
                </a:solidFill>
              </a:rPr>
              <a:t>Thank You!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290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4883F-095E-7140-FD8F-09B011142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DF2A-9635-E13A-C0E9-0BF6E8064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b="1">
                <a:solidFill>
                  <a:schemeClr val="bg1"/>
                </a:solidFill>
              </a:rPr>
              <a:t>Do you suffer from any of these symptoms at work?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229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42B48-659C-7F2F-B9C7-1EDE13C57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A2D7-F1CD-EE92-5CF5-66DB028F6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30692"/>
            <a:ext cx="11161059" cy="1876332"/>
          </a:xfrm>
        </p:spPr>
        <p:txBody>
          <a:bodyPr anchor="t"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Feeling </a:t>
            </a:r>
            <a:r>
              <a:rPr lang="en-US" b="1">
                <a:solidFill>
                  <a:schemeClr val="bg1"/>
                </a:solidFill>
              </a:rPr>
              <a:t>trapped in legacy code</a:t>
            </a:r>
            <a:r>
              <a:rPr lang="en-US">
                <a:solidFill>
                  <a:schemeClr val="bg1"/>
                </a:solidFill>
              </a:rPr>
              <a:t> that hasn’t been cool since 2012?</a:t>
            </a:r>
          </a:p>
        </p:txBody>
      </p:sp>
      <p:pic>
        <p:nvPicPr>
          <p:cNvPr id="4098" name="Picture 2" descr="62,800+ Old Man 80s Stock Photos, Pictures &amp; Royalty-Free Images - iStock">
            <a:extLst>
              <a:ext uri="{FF2B5EF4-FFF2-40B4-BE49-F238E27FC236}">
                <a16:creationId xmlns:a16="http://schemas.microsoft.com/office/drawing/2014/main" id="{79467C55-EF5B-2998-6107-0547026F8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335" y="2407024"/>
            <a:ext cx="6647328" cy="443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4903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817624-599F-892D-F8D6-3F8F9A807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BEBE-0F80-8251-3E97-3362F626A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Confused by how you became an exterminator instead of a developer?</a:t>
            </a:r>
          </a:p>
        </p:txBody>
      </p:sp>
      <p:pic>
        <p:nvPicPr>
          <p:cNvPr id="3074" name="Picture 2" descr="Ways to Prepare for Exterminators Before They Arrive - Mother Nature's Pest  Control">
            <a:extLst>
              <a:ext uri="{FF2B5EF4-FFF2-40B4-BE49-F238E27FC236}">
                <a16:creationId xmlns:a16="http://schemas.microsoft.com/office/drawing/2014/main" id="{4DFCCD90-8C27-AA3B-62C0-CDFB8C256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920" y="2339789"/>
            <a:ext cx="6246159" cy="416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331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E945A3-A02D-AA05-A405-A9D87C7B0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FEFB-3B58-2B32-0DDE-06AA8800B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Suffering from </a:t>
            </a:r>
            <a:r>
              <a:rPr lang="en-US" sz="5400" b="1">
                <a:solidFill>
                  <a:schemeClr val="bg1"/>
                </a:solidFill>
              </a:rPr>
              <a:t>“architectural déjà vu”</a:t>
            </a:r>
            <a:r>
              <a:rPr lang="en-US" sz="5400">
                <a:solidFill>
                  <a:schemeClr val="bg1"/>
                </a:solidFill>
              </a:rPr>
              <a:t> — building the same app for the 5th time?</a:t>
            </a:r>
          </a:p>
        </p:txBody>
      </p:sp>
      <p:pic>
        <p:nvPicPr>
          <p:cNvPr id="7170" name="Picture 2" descr="What Causes Déjà Vu? | Scientific American">
            <a:extLst>
              <a:ext uri="{FF2B5EF4-FFF2-40B4-BE49-F238E27FC236}">
                <a16:creationId xmlns:a16="http://schemas.microsoft.com/office/drawing/2014/main" id="{B0A4A212-228B-74CD-4B26-227067BC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704" y="2783541"/>
            <a:ext cx="6878591" cy="40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5995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DF3D7-C8B1-6CA1-6DA5-5AFE126B2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87DB-4700-E696-319B-23E5DC17F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Finding that your </a:t>
            </a:r>
            <a:r>
              <a:rPr lang="en-US" sz="5400" b="1">
                <a:solidFill>
                  <a:schemeClr val="bg1"/>
                </a:solidFill>
              </a:rPr>
              <a:t>most innovative idea</a:t>
            </a:r>
            <a:r>
              <a:rPr lang="en-US" sz="5400">
                <a:solidFill>
                  <a:schemeClr val="bg1"/>
                </a:solidFill>
              </a:rPr>
              <a:t> this week was naming a variable better?</a:t>
            </a:r>
          </a:p>
        </p:txBody>
      </p:sp>
      <p:pic>
        <p:nvPicPr>
          <p:cNvPr id="9218" name="Picture 2" descr="6,300+ Burnt Out Light Bulb Stock Photos, Pictures &amp; Royalty-Free Images -  iStock">
            <a:extLst>
              <a:ext uri="{FF2B5EF4-FFF2-40B4-BE49-F238E27FC236}">
                <a16:creationId xmlns:a16="http://schemas.microsoft.com/office/drawing/2014/main" id="{482761AC-6F54-BC2E-E0DA-355C9E79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83" y="2291977"/>
            <a:ext cx="6849034" cy="456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842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5CA66-D409-DFAD-FC77-2745F46E4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3FDF-B07F-D6E7-D77F-F21347B64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Suffering from </a:t>
            </a:r>
            <a:r>
              <a:rPr lang="en-US" sz="5400" b="1">
                <a:solidFill>
                  <a:schemeClr val="bg1"/>
                </a:solidFill>
              </a:rPr>
              <a:t>“architectural déjà vu”</a:t>
            </a:r>
            <a:r>
              <a:rPr lang="en-US" sz="5400">
                <a:solidFill>
                  <a:schemeClr val="bg1"/>
                </a:solidFill>
              </a:rPr>
              <a:t> — building the same app for the 5th time?</a:t>
            </a:r>
          </a:p>
        </p:txBody>
      </p:sp>
      <p:pic>
        <p:nvPicPr>
          <p:cNvPr id="7170" name="Picture 2" descr="What Causes Déjà Vu? | Scientific American">
            <a:extLst>
              <a:ext uri="{FF2B5EF4-FFF2-40B4-BE49-F238E27FC236}">
                <a16:creationId xmlns:a16="http://schemas.microsoft.com/office/drawing/2014/main" id="{598D1054-D817-6DE8-874E-AC910F6B6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704" y="2783541"/>
            <a:ext cx="6878591" cy="407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3727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BD4B5-07B8-D26D-4837-0DB4ED012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65CD-FFAB-0E75-A6C2-382593D0F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470" y="510988"/>
            <a:ext cx="11161059" cy="2407304"/>
          </a:xfrm>
        </p:spPr>
        <p:txBody>
          <a:bodyPr anchor="t">
            <a:no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Feeling </a:t>
            </a:r>
            <a:r>
              <a:rPr lang="en-US" sz="5400" b="1">
                <a:solidFill>
                  <a:schemeClr val="bg1"/>
                </a:solidFill>
              </a:rPr>
              <a:t>underappreciated</a:t>
            </a:r>
            <a:r>
              <a:rPr lang="en-US" sz="5400">
                <a:solidFill>
                  <a:schemeClr val="bg1"/>
                </a:solidFill>
              </a:rPr>
              <a:t> while someone else gets the credit (again)?</a:t>
            </a:r>
          </a:p>
        </p:txBody>
      </p:sp>
      <p:pic>
        <p:nvPicPr>
          <p:cNvPr id="11266" name="Picture 2" descr="What to do when employees feel underappreciated and undervalued!">
            <a:extLst>
              <a:ext uri="{FF2B5EF4-FFF2-40B4-BE49-F238E27FC236}">
                <a16:creationId xmlns:a16="http://schemas.microsoft.com/office/drawing/2014/main" id="{77088D5C-F29B-ABA5-BFF9-9611B001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51" y="2804459"/>
            <a:ext cx="7093697" cy="40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8954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2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Side Hustles for Developers</vt:lpstr>
      <vt:lpstr>Do you suffer from any of the symptoms at work?</vt:lpstr>
      <vt:lpstr>Do you suffer from any of these symptoms at work?</vt:lpstr>
      <vt:lpstr>Feeling trapped in legacy code that hasn’t been cool since 2012?</vt:lpstr>
      <vt:lpstr>Confused by how you became an exterminator instead of a developer?</vt:lpstr>
      <vt:lpstr>Suffering from “architectural déjà vu” — building the same app for the 5th time?</vt:lpstr>
      <vt:lpstr>Finding that your most innovative idea this week was naming a variable better?</vt:lpstr>
      <vt:lpstr>Suffering from “architectural déjà vu” — building the same app for the 5th time?</vt:lpstr>
      <vt:lpstr>Feeling underappreciated while someone else gets the credit (again)?</vt:lpstr>
      <vt:lpstr>Developing a fear of skill rot every time a new framework drops?</vt:lpstr>
      <vt:lpstr>Wondering if career progression is just a myth HR made up?</vt:lpstr>
      <vt:lpstr>Then you need a Side Hustle!</vt:lpstr>
      <vt:lpstr>What do I mean when I say Side Hustle?</vt:lpstr>
      <vt:lpstr>Benefits of having a Side Hustle</vt:lpstr>
      <vt:lpstr>Benefits of having a Side Hustle</vt:lpstr>
      <vt:lpstr>Skill Expansion – Learn new technologies and frameworks outside of your job’s tech stack.</vt:lpstr>
      <vt:lpstr>Creative Freedom – Build what you want, without corporate constraints or client demands.</vt:lpstr>
      <vt:lpstr>Career Growth – Stand out professionally with tangible projects and broader experience.</vt:lpstr>
      <vt:lpstr>Confidence Boost – Gain self-assurance through independent problem-solving.</vt:lpstr>
      <vt:lpstr>Portfolio Building – Create real, demonstrable work you can show to employers or clients.</vt:lpstr>
      <vt:lpstr>Networking Opportunities – Connect with other developers, communities, and users through your projects.</vt:lpstr>
      <vt:lpstr>Financial Upside – Generate additional income or even replace your main gig.</vt:lpstr>
      <vt:lpstr>Purpose &amp; Fulfillment – Work on projects that align with your values.</vt:lpstr>
      <vt:lpstr>Resilience &amp; Adaptability – Develop habits of self-direction, experimentation, and persistence.</vt:lpstr>
      <vt:lpstr>Renewed Passion – Rekindle your excitement for coding and rediscover why you got into development in the first place.</vt:lpstr>
      <vt:lpstr>Example side hustles</vt:lpstr>
      <vt:lpstr>How do I get started?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Side Hustles for Developers</dc:title>
  <dc:creator>Brent Stewart</dc:creator>
  <cp:revision>1</cp:revision>
  <dcterms:created xsi:type="dcterms:W3CDTF">2025-10-28T19:10:34Z</dcterms:created>
  <dcterms:modified xsi:type="dcterms:W3CDTF">2025-10-29T18:28:57Z</dcterms:modified>
</cp:coreProperties>
</file>